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9" r:id="rId21"/>
    <p:sldId id="275" r:id="rId22"/>
    <p:sldId id="278" r:id="rId23"/>
    <p:sldId id="276" r:id="rId24"/>
  </p:sldIdLst>
  <p:sldSz cx="18288000" cy="10287000"/>
  <p:notesSz cx="6858000" cy="9144000"/>
  <p:embeddedFontLst>
    <p:embeddedFont>
      <p:font typeface="Cormorant Garamond Bold Italics" panose="020B0604020202020204" charset="0"/>
      <p:regular r:id="rId26"/>
    </p:embeddedFont>
    <p:embeddedFont>
      <p:font typeface="Quicksand" panose="020B0604020202020204" charset="0"/>
      <p:regular r:id="rId27"/>
    </p:embeddedFont>
    <p:embeddedFont>
      <p:font typeface="Quicksand Bold" panose="020B0604020202020204" charset="0"/>
      <p:regular r:id="rId28"/>
    </p:embeddedFont>
    <p:embeddedFont>
      <p:font typeface="Quicksand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37229-BD26-419F-80ED-F195733802AF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5DF0F-2759-4B70-A2D9-5E4591DAD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5DF0F-2759-4B70-A2D9-5E4591DADE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5DF0F-2759-4B70-A2D9-5E4591DADE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0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838" y="1952760"/>
            <a:ext cx="17107301" cy="274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61"/>
              </a:lnSpc>
              <a:spcBef>
                <a:spcPct val="0"/>
              </a:spcBef>
            </a:pPr>
            <a:r>
              <a:rPr lang="en-US" sz="7901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Hệ Thống Gợi Ý Sản Phẩm Cá Nhân Hoá Trong Thương Mại Điện Tử 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1042" y="5704949"/>
            <a:ext cx="15028254" cy="66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44"/>
              </a:lnSpc>
              <a:spcBef>
                <a:spcPct val="0"/>
              </a:spcBef>
            </a:pPr>
            <a:r>
              <a:rPr lang="en-US" sz="3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Ứng dụng LightFM và Học sâu với Embedding, CNN và Attention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66737" y="8953197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12/06/2025</a:t>
            </a: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221880" y="196947"/>
            <a:ext cx="7784884" cy="793653"/>
            <a:chOff x="0" y="0"/>
            <a:chExt cx="10379845" cy="1058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8204" cy="1058204"/>
            </a:xfrm>
            <a:custGeom>
              <a:avLst/>
              <a:gdLst/>
              <a:ahLst/>
              <a:cxnLst/>
              <a:rect l="l" t="t" r="r" b="b"/>
              <a:pathLst>
                <a:path w="1058204" h="1058204">
                  <a:moveTo>
                    <a:pt x="0" y="0"/>
                  </a:moveTo>
                  <a:lnTo>
                    <a:pt x="1058204" y="0"/>
                  </a:lnTo>
                  <a:lnTo>
                    <a:pt x="1058204" y="1058204"/>
                  </a:lnTo>
                  <a:lnTo>
                    <a:pt x="0" y="105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096304" y="208168"/>
              <a:ext cx="9283541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TRƯỜNG ĐẠI HỌC MỞ THÀNH PHỐ HỒ CHÍ MINH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57198" y="7343507"/>
            <a:ext cx="6961507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Sinh </a:t>
            </a:r>
            <a:r>
              <a:rPr lang="en-US" sz="24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viên</a:t>
            </a: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Nguyễn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Hoàng Thanh - 2151013087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5762" y="8238991"/>
            <a:ext cx="4432437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GVHD: 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TS. Lê Quang Minh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8653" y="1816424"/>
            <a:ext cx="15520647" cy="1920680"/>
          </a:xfrm>
          <a:custGeom>
            <a:avLst/>
            <a:gdLst/>
            <a:ahLst/>
            <a:cxnLst/>
            <a:rect l="l" t="t" r="r" b="b"/>
            <a:pathLst>
              <a:path w="15520647" h="1920680">
                <a:moveTo>
                  <a:pt x="0" y="0"/>
                </a:moveTo>
                <a:lnTo>
                  <a:pt x="15520647" y="0"/>
                </a:lnTo>
                <a:lnTo>
                  <a:pt x="15520647" y="1920680"/>
                </a:lnTo>
                <a:lnTo>
                  <a:pt x="0" y="19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9800" y="6403639"/>
            <a:ext cx="5663577" cy="1791106"/>
          </a:xfrm>
          <a:custGeom>
            <a:avLst/>
            <a:gdLst/>
            <a:ahLst/>
            <a:cxnLst/>
            <a:rect l="l" t="t" r="r" b="b"/>
            <a:pathLst>
              <a:path w="5663577" h="1791106">
                <a:moveTo>
                  <a:pt x="0" y="0"/>
                </a:moveTo>
                <a:lnTo>
                  <a:pt x="5663577" y="0"/>
                </a:lnTo>
                <a:lnTo>
                  <a:pt x="5663577" y="1791106"/>
                </a:lnTo>
                <a:lnTo>
                  <a:pt x="0" y="179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09800" y="8297933"/>
            <a:ext cx="4458800" cy="1413605"/>
          </a:xfrm>
          <a:custGeom>
            <a:avLst/>
            <a:gdLst/>
            <a:ahLst/>
            <a:cxnLst/>
            <a:rect l="l" t="t" r="r" b="b"/>
            <a:pathLst>
              <a:path w="4458800" h="1413605">
                <a:moveTo>
                  <a:pt x="0" y="0"/>
                </a:moveTo>
                <a:lnTo>
                  <a:pt x="4458800" y="0"/>
                </a:lnTo>
                <a:lnTo>
                  <a:pt x="4458800" y="1413605"/>
                </a:lnTo>
                <a:lnTo>
                  <a:pt x="0" y="141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05600" y="8470576"/>
            <a:ext cx="3479574" cy="965169"/>
          </a:xfrm>
          <a:custGeom>
            <a:avLst/>
            <a:gdLst/>
            <a:ahLst/>
            <a:cxnLst/>
            <a:rect l="l" t="t" r="r" b="b"/>
            <a:pathLst>
              <a:path w="4013998" h="1124155">
                <a:moveTo>
                  <a:pt x="0" y="0"/>
                </a:moveTo>
                <a:lnTo>
                  <a:pt x="4013998" y="0"/>
                </a:lnTo>
                <a:lnTo>
                  <a:pt x="4013998" y="1124154"/>
                </a:lnTo>
                <a:lnTo>
                  <a:pt x="0" y="112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2632" y="3949700"/>
            <a:ext cx="1387179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Mã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hoá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tập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chỉ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số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liên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tục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userId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ItemId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user_index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item_index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Xây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ma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trận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đựa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trên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(view, add-to-cart, transaction)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đã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trận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(dense matrix)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chuyển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sang 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ma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trận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thưa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(sparse matrix)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CSR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ưu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bộ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nhớ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độ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xử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lý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⟶ Sau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khi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huấn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luyện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LightFM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sẽ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trích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xuất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được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vector embedding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của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người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dùng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và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sản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phẩm</a:t>
            </a:r>
            <a:endParaRPr lang="en-US" sz="2000" b="1" dirty="0">
              <a:solidFill>
                <a:srgbClr val="0F4662"/>
              </a:solidFill>
              <a:latin typeface="Quicksand Bold" panose="020B0604020202020204" charset="0"/>
              <a:ea typeface="Quicksand"/>
              <a:cs typeface="Quicksand"/>
              <a:sym typeface="Quicksan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185174" y="6273671"/>
            <a:ext cx="5359626" cy="640316"/>
          </a:xfrm>
          <a:custGeom>
            <a:avLst/>
            <a:gdLst/>
            <a:ahLst/>
            <a:cxnLst/>
            <a:rect l="l" t="t" r="r" b="b"/>
            <a:pathLst>
              <a:path w="6005606" h="728180">
                <a:moveTo>
                  <a:pt x="0" y="0"/>
                </a:moveTo>
                <a:lnTo>
                  <a:pt x="6005606" y="0"/>
                </a:lnTo>
                <a:lnTo>
                  <a:pt x="6005606" y="728179"/>
                </a:lnTo>
                <a:lnTo>
                  <a:pt x="0" y="728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90184"/>
            <a:ext cx="1590238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Trích Xuất Embedding Từ Thư Viện LightFM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317" y="2230889"/>
            <a:ext cx="15247367" cy="2624711"/>
          </a:xfrm>
          <a:custGeom>
            <a:avLst/>
            <a:gdLst/>
            <a:ahLst/>
            <a:cxnLst/>
            <a:rect l="l" t="t" r="r" b="b"/>
            <a:pathLst>
              <a:path w="15247367" h="2624711">
                <a:moveTo>
                  <a:pt x="0" y="0"/>
                </a:moveTo>
                <a:lnTo>
                  <a:pt x="15247366" y="0"/>
                </a:lnTo>
                <a:lnTo>
                  <a:pt x="15247366" y="2624711"/>
                </a:lnTo>
                <a:lnTo>
                  <a:pt x="0" y="262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90184"/>
            <a:ext cx="148669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Xây Dựng Mô Hình DNN Recommender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0317" y="5458080"/>
            <a:ext cx="15247367" cy="3017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2406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Đầu</a:t>
            </a:r>
            <a:r>
              <a:rPr lang="en-US" sz="2406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vào</a:t>
            </a:r>
            <a:r>
              <a:rPr lang="en-US" sz="2406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vi-VN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 dụng embedding được trích xuất từ LightFM, kết hợp với các đặc trưng bổ sung (metadata) để khai thác thông tin.</a:t>
            </a:r>
            <a:endParaRPr lang="en-US" sz="2406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368"/>
              </a:lnSpc>
            </a:pP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Mô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hình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thiết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kế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theo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kiến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trúc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đa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nhánh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</a:t>
            </a:r>
          </a:p>
          <a:p>
            <a:pPr marL="519464" lvl="1" indent="-259732" algn="l">
              <a:lnSpc>
                <a:spcPts val="3368"/>
              </a:lnSpc>
              <a:spcBef>
                <a:spcPct val="0"/>
              </a:spcBef>
              <a:buFont typeface="Arial"/>
              <a:buChar char="•"/>
            </a:pP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Nhánh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embedding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có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(learnable)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tiền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huấn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luyện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(pretrained)</a:t>
            </a:r>
          </a:p>
          <a:p>
            <a:pPr marL="519464" lvl="1" indent="-259732" algn="l">
              <a:lnSpc>
                <a:spcPts val="3368"/>
              </a:lnSpc>
              <a:spcBef>
                <a:spcPct val="0"/>
              </a:spcBef>
              <a:buFont typeface="Arial"/>
              <a:buChar char="•"/>
            </a:pPr>
            <a:r>
              <a:rPr lang="vi-VN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Nhánh xử lý các đặc trưng metadata dạng số hoặc danh mục</a:t>
            </a:r>
            <a:endParaRPr lang="en-US" sz="2406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9464" lvl="1" indent="-259732" algn="l">
              <a:lnSpc>
                <a:spcPts val="3368"/>
              </a:lnSpc>
              <a:spcBef>
                <a:spcPct val="0"/>
              </a:spcBef>
              <a:buFont typeface="Arial"/>
              <a:buChar char="•"/>
            </a:pPr>
            <a:r>
              <a:rPr lang="vi-VN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Kết hợp Attention và CNN để học các tương tác phức tạp giữa người dùng và sản phẩm</a:t>
            </a:r>
            <a:endParaRPr lang="en-US" sz="2406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>
              <a:lnSpc>
                <a:spcPts val="3368"/>
              </a:lnSpc>
              <a:spcBef>
                <a:spcPct val="0"/>
              </a:spcBef>
            </a:pP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Đầu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ra</a:t>
            </a:r>
            <a:r>
              <a:rPr lang="en-US" sz="2406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Xác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suất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xảy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hành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vi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mua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sắm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với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một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cụ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6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thể</a:t>
            </a:r>
            <a:r>
              <a:rPr lang="en-US" sz="2406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7893" y="303012"/>
            <a:ext cx="10606207" cy="9678164"/>
          </a:xfrm>
          <a:custGeom>
            <a:avLst/>
            <a:gdLst/>
            <a:ahLst/>
            <a:cxnLst/>
            <a:rect l="l" t="t" r="r" b="b"/>
            <a:pathLst>
              <a:path w="10606207" h="9678164">
                <a:moveTo>
                  <a:pt x="0" y="0"/>
                </a:moveTo>
                <a:lnTo>
                  <a:pt x="10606207" y="0"/>
                </a:lnTo>
                <a:lnTo>
                  <a:pt x="10606207" y="9678163"/>
                </a:lnTo>
                <a:lnTo>
                  <a:pt x="0" y="9678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285" y="179187"/>
            <a:ext cx="5546846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Kiến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Trúc DNN Recommender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900" y="3388088"/>
            <a:ext cx="5974714" cy="350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spcBef>
                <a:spcPct val="0"/>
              </a:spcBef>
              <a:buFont typeface="+mj-lt"/>
              <a:buAutoNum type="arabicPeriod"/>
            </a:pP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Input Layer: </a:t>
            </a:r>
          </a:p>
          <a:p>
            <a:pPr marL="800100" lvl="1" indent="-342900">
              <a:lnSpc>
                <a:spcPts val="25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Tạo từng input riêng cho mỗi feature</a:t>
            </a:r>
          </a:p>
          <a:p>
            <a:pPr marL="457200" indent="-457200">
              <a:lnSpc>
                <a:spcPts val="2520"/>
              </a:lnSpc>
              <a:spcBef>
                <a:spcPct val="0"/>
              </a:spcBef>
              <a:buFont typeface="+mj-lt"/>
              <a:buAutoNum type="arabicPeriod"/>
            </a:pP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Embedding Processing:</a:t>
            </a:r>
          </a:p>
          <a:p>
            <a:pPr marL="800100" lvl="1" indent="-342900">
              <a:lnSpc>
                <a:spcPts val="25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Categorical features → Embedding Layer → GaussianNoise → Flatten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Numerical features →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Dense Layer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vi-VN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Đặc biệt cho User/Product: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- Conv1D để trích xuất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cục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bộ</a:t>
            </a:r>
            <a:endParaRPr lang="vi-VN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- Attention để học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(interaction)</a:t>
            </a:r>
            <a:endParaRPr lang="vi-VN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- Element-wise product để tạo feature tương tác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7600" y="399050"/>
            <a:ext cx="9394010" cy="9488899"/>
          </a:xfrm>
          <a:custGeom>
            <a:avLst/>
            <a:gdLst/>
            <a:ahLst/>
            <a:cxnLst/>
            <a:rect l="l" t="t" r="r" b="b"/>
            <a:pathLst>
              <a:path w="9394010" h="9488899">
                <a:moveTo>
                  <a:pt x="0" y="0"/>
                </a:moveTo>
                <a:lnTo>
                  <a:pt x="9394010" y="0"/>
                </a:lnTo>
                <a:lnTo>
                  <a:pt x="9394010" y="9488898"/>
                </a:lnTo>
                <a:lnTo>
                  <a:pt x="0" y="948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285" y="179187"/>
            <a:ext cx="585392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Kiến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Trúc DNN Recommender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43B835-CB84-2F1E-5750-C07912ED6FD3}"/>
              </a:ext>
            </a:extLst>
          </p:cNvPr>
          <p:cNvSpPr txBox="1"/>
          <p:nvPr/>
        </p:nvSpPr>
        <p:spPr>
          <a:xfrm>
            <a:off x="2209800" y="4914900"/>
            <a:ext cx="6455608" cy="94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hợp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tất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cả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features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đã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xử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lý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4.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Học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hợp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Dense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5.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Dự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đoán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interactions</a:t>
            </a:r>
            <a:endParaRPr lang="vi-VN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4924"/>
            <a:chOff x="0" y="0"/>
            <a:chExt cx="4816593" cy="443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766"/>
            </a:xfrm>
            <a:custGeom>
              <a:avLst/>
              <a:gdLst/>
              <a:ahLst/>
              <a:cxnLst/>
              <a:rect l="l" t="t" r="r" b="b"/>
              <a:pathLst>
                <a:path w="4816592" h="443766">
                  <a:moveTo>
                    <a:pt x="0" y="0"/>
                  </a:moveTo>
                  <a:lnTo>
                    <a:pt x="4816592" y="0"/>
                  </a:lnTo>
                  <a:lnTo>
                    <a:pt x="4816592" y="443766"/>
                  </a:lnTo>
                  <a:lnTo>
                    <a:pt x="0" y="44376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9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9527276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7689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8653" y="1684924"/>
            <a:ext cx="14388888" cy="2877778"/>
          </a:xfrm>
          <a:custGeom>
            <a:avLst/>
            <a:gdLst/>
            <a:ahLst/>
            <a:cxnLst/>
            <a:rect l="l" t="t" r="r" b="b"/>
            <a:pathLst>
              <a:path w="14388888" h="2877778">
                <a:moveTo>
                  <a:pt x="0" y="0"/>
                </a:moveTo>
                <a:lnTo>
                  <a:pt x="14388887" y="0"/>
                </a:lnTo>
                <a:lnTo>
                  <a:pt x="14388887" y="2877778"/>
                </a:lnTo>
                <a:lnTo>
                  <a:pt x="0" y="287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0398" y="261437"/>
            <a:ext cx="99149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Huấn Luyện Mô Hình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7800" y="4728987"/>
            <a:ext cx="15697200" cy="4639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Huấn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luyện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qua 2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giai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đoạn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 </a:t>
            </a:r>
            <a:r>
              <a:rPr lang="en-US" sz="2000" b="1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Freeze Embeddings → Fine-tune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Giai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đoạn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1: Freeze Embeddings (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Đóng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băng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Embeddings)</a:t>
            </a: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Giữ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nguyên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đã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học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(user/item)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để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bảo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toàn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thông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tin ban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đầu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huấn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luyện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của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neural network.</a:t>
            </a: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Tránh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overfitting do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bị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thay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đổi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quá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sớm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.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embedding (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user_input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product_input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)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trọng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số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không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được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cập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nhật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backpropagation.</a:t>
            </a: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Giai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đoạn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2: Fine-tune Embeddings (Tinh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chỉnh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Embeddings)</a:t>
            </a: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Điều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chỉnh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để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tối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ưu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hóa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bài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toán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dự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đoán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tác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Cải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thiện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khả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năng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học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sâu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Learning rate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nhỏ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(1e-4):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Tránh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thay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đổi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quá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đột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ngột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14978" y="97155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915400" y="2562260"/>
            <a:ext cx="8762999" cy="6794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Trước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fine-tuning: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Chỉ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huấn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luyện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phần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Deep Learning,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giữ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lại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LightFM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Loss: 0.4054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được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tốt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Accuracy: 64.84%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chưa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mất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cân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thưa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AUC (Area Under the Curve): 80.27%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biệt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tốt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Precision: 97.11%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phần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gợi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ý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đúng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đúng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thật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Recall: 38.69%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bỏ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sót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nhiều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item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user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thật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sự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tâm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Sau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fine-tuning: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Mở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khoá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phép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fine-tune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lại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user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item embeddings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Loss: 0.4054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Accuracy: 66.60%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AUC: 81.19%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biệt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các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loại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tác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tốt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hơn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Precision: 96.63%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Recall: 42.12%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giúp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bắt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được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nhiều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item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trọng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hơn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user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215901" lvl="1"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90184"/>
            <a:ext cx="8048163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Quả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98893-8AED-9A5B-871A-7B2C273A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8" y="3314700"/>
            <a:ext cx="8007612" cy="4022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7DE72-1DAE-146F-700A-B765F11EE297}"/>
              </a:ext>
            </a:extLst>
          </p:cNvPr>
          <p:cNvSpPr txBox="1"/>
          <p:nvPr/>
        </p:nvSpPr>
        <p:spPr>
          <a:xfrm>
            <a:off x="1905000" y="2804304"/>
            <a:ext cx="5193625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quả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huấn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luyện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hình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DNN Hybrid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83022" y="97250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24965" y="2404987"/>
            <a:ext cx="8419035" cy="5882801"/>
          </a:xfrm>
          <a:custGeom>
            <a:avLst/>
            <a:gdLst/>
            <a:ahLst/>
            <a:cxnLst/>
            <a:rect l="l" t="t" r="r" b="b"/>
            <a:pathLst>
              <a:path w="8419035" h="5882801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0184"/>
            <a:ext cx="8048163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Quả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2357362"/>
            <a:ext cx="8844511" cy="563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Accuracy: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Cold-start tốt hơn Non-cold ⟶ Cold-start thường dựa trên đặc trưng tổng quát (metadata), ít nhiễu hơn so với dữ liệu lịch sử đa dạng của Non-cold.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AUC: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Mô hình phân biệt tốt các lớp tương tác ở nhóm User Cold-start và Item Non-cold. Với Item Cold-start thấp nhất ⟶ Khó dự đoán tương tác với sản phẩm mới do thiếu thông tin hành vi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F1-score trung bình: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bị kéo xuống bởi lớp thiểu số (Class 1/2 - add-to-cart/transaction)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F1-score theo lớp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 Cold-start vs Non-cold: 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Non-cold luôn vượt trội ở Class 1/2 nhờ có lịch sử tương tác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Cold-start phụ thuộc vào đặc trưng tổng quát nên khó nắm bắt hành vi hiếm.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Item Cold-start vs Non-cold:</a:t>
            </a:r>
          </a:p>
          <a:p>
            <a:pPr marL="1295402" lvl="3" indent="-323850" algn="l">
              <a:lnSpc>
                <a:spcPts val="2800"/>
              </a:lnSpc>
              <a:spcBef>
                <a:spcPct val="0"/>
              </a:spcBef>
              <a:buFont typeface="Arial"/>
              <a:buChar char="￭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 tự User, nhưng chênh lệch ít hơn do sản phẩm mới có thể được mô tả tốt qua metadata (category, price).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90609" y="8612707"/>
            <a:ext cx="871327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⟶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Với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Non-cold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gợi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ý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khá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tốt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hành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vi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cụ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thể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⟶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Với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Cold-start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gợi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ý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hiếm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còn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rất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chế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5400" y="1906345"/>
            <a:ext cx="6860671" cy="3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Đánh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giá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bài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tương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tác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mới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(Cold-start)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83022" y="97250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2405062"/>
          <a:ext cx="6429873" cy="5476877"/>
        </p:xfrm>
        <a:graphic>
          <a:graphicData uri="http://schemas.openxmlformats.org/drawingml/2006/table">
            <a:tbl>
              <a:tblPr/>
              <a:tblGrid>
                <a:gridCol w="2112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6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LightFM Hybrid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DNN Hybrid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6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Precision@5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0.0012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6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Recall@5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0.0060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6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AUC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0.8216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0.7823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55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Precision (macro)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0.3547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6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 (macro)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0.5306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7696200" y="2427922"/>
            <a:ext cx="5127148" cy="3410711"/>
          </a:xfrm>
          <a:custGeom>
            <a:avLst/>
            <a:gdLst/>
            <a:ahLst/>
            <a:cxnLst/>
            <a:rect l="l" t="t" r="r" b="b"/>
            <a:pathLst>
              <a:path w="7877902" h="4992621">
                <a:moveTo>
                  <a:pt x="0" y="0"/>
                </a:moveTo>
                <a:lnTo>
                  <a:pt x="7877902" y="0"/>
                </a:lnTo>
                <a:lnTo>
                  <a:pt x="7877902" y="4992620"/>
                </a:lnTo>
                <a:lnTo>
                  <a:pt x="0" y="499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0184"/>
            <a:ext cx="8048163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Quả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2640" y="1768740"/>
            <a:ext cx="10982160" cy="342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sánh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hiệu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năng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giữa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Hybrid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với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hiện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tại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(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Embeddings + DNN)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DB27D-7D69-BA20-94FD-3BA7BEBA8FCC}"/>
              </a:ext>
            </a:extLst>
          </p:cNvPr>
          <p:cNvSpPr txBox="1"/>
          <p:nvPr/>
        </p:nvSpPr>
        <p:spPr>
          <a:xfrm>
            <a:off x="12853828" y="2673292"/>
            <a:ext cx="5227025" cy="2844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Nguyên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nhân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chênh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lệch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AUC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Hybrid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cao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giúp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phân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biệt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tốt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giữa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phù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hợp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bài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toán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xếp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(ranking)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DNN Hybrid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thấp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hơn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do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ảnh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hưởng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nhiễu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metadata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nhiều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Wingdings" panose="05000000000000000000" pitchFamily="2" charset="2"/>
              </a:rPr>
              <a:t>hơn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Wingdings" panose="05000000000000000000" pitchFamily="2" charset="2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215901" lvl="1">
              <a:lnSpc>
                <a:spcPts val="2800"/>
              </a:lnSpc>
            </a:pP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18B9677-82C2-2417-3598-A8ADC3DCD64A}"/>
              </a:ext>
            </a:extLst>
          </p:cNvPr>
          <p:cNvSpPr txBox="1"/>
          <p:nvPr/>
        </p:nvSpPr>
        <p:spPr>
          <a:xfrm>
            <a:off x="8001000" y="6004382"/>
            <a:ext cx="8686800" cy="212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Nguyên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nhân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chênh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lệch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Precision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Recall: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chỉ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interaction data,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không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tận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nhiều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metadata</a:t>
            </a: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Độ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thưa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của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làm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giảm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hiệu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suất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  <a:p>
            <a:pPr marL="558801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DNN Hybrid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thấy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khả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năng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cân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giữa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nhờ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hợp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phụ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trợ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C0683CB-D506-CF9F-90DC-65AF33F10B63}"/>
              </a:ext>
            </a:extLst>
          </p:cNvPr>
          <p:cNvSpPr txBox="1"/>
          <p:nvPr/>
        </p:nvSpPr>
        <p:spPr>
          <a:xfrm>
            <a:off x="4197508" y="8365212"/>
            <a:ext cx="10661492" cy="689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2800"/>
              </a:lnSpc>
            </a:pP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⟶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LightFM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Hybrid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phù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hợp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với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bài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toán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xếp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hạng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tổng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thể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(AUC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cao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)</a:t>
            </a:r>
          </a:p>
          <a:p>
            <a:pPr marL="215901" lvl="1">
              <a:lnSpc>
                <a:spcPts val="2800"/>
              </a:lnSpc>
            </a:pP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⟶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DNN Hybrid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vượt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trội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khi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cần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đề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chính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xác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top k (Precision, Recall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tốt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hơn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Wingdings" panose="05000000000000000000" pitchFamily="2" charset="2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83022" y="97250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90184"/>
            <a:ext cx="8048163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Quả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82259" y="1768740"/>
            <a:ext cx="9213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Kết quả huấn luyện mô hình DNN Hybrid dạng Explicit (SVD Surprise)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2260865"/>
            <a:ext cx="15508134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tự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dụng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SVD (Surprise)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thay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vì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để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trích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xuất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embeddings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xử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lý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các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đặc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phụ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(Metadata)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DNN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20837" y="2752990"/>
            <a:ext cx="239161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MAE: 1.0176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RMSE: 1.2914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R²: 0.0206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1446" y="4070615"/>
            <a:ext cx="10309782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MAE, RMSE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còn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khá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cao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hình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sẽ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dư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̣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đoán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lệch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khá xa so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với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thực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tế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"/>
              <a:cs typeface="Arial" panose="020B0604020202020204" pitchFamily="34" charset="0"/>
              <a:sym typeface="Quicksan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Phương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sai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R²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rất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thấp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⟶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hình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chỉ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giải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thích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được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2%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phương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sai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dữ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liệu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"/>
                <a:cs typeface="Arial" panose="020B0604020202020204" pitchFamily="34" charset="0"/>
                <a:sym typeface="Quicksand"/>
              </a:rPr>
              <a:t>thực</a:t>
            </a:r>
            <a:endParaRPr lang="en-US" sz="2000" dirty="0">
              <a:solidFill>
                <a:srgbClr val="0F4662"/>
              </a:solidFill>
              <a:latin typeface="Quicksand" panose="020B0604020202020204" charset="0"/>
              <a:ea typeface="Quicksand"/>
              <a:cs typeface="Arial" panose="020B0604020202020204" pitchFamily="34" charset="0"/>
              <a:sym typeface="Quicksa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31288" y="4896115"/>
            <a:ext cx="6116572" cy="4373019"/>
          </a:xfrm>
          <a:custGeom>
            <a:avLst/>
            <a:gdLst/>
            <a:ahLst/>
            <a:cxnLst/>
            <a:rect l="l" t="t" r="r" b="b"/>
            <a:pathLst>
              <a:path w="6116572" h="4373019">
                <a:moveTo>
                  <a:pt x="0" y="0"/>
                </a:moveTo>
                <a:lnTo>
                  <a:pt x="6116572" y="0"/>
                </a:lnTo>
                <a:lnTo>
                  <a:pt x="6116572" y="4373019"/>
                </a:lnTo>
                <a:lnTo>
                  <a:pt x="0" y="4373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16337" y="4886590"/>
            <a:ext cx="4758010" cy="1247812"/>
          </a:xfrm>
          <a:custGeom>
            <a:avLst/>
            <a:gdLst/>
            <a:ahLst/>
            <a:cxnLst/>
            <a:rect l="l" t="t" r="r" b="b"/>
            <a:pathLst>
              <a:path w="4758010" h="1247812">
                <a:moveTo>
                  <a:pt x="0" y="0"/>
                </a:moveTo>
                <a:lnTo>
                  <a:pt x="4758010" y="0"/>
                </a:lnTo>
                <a:lnTo>
                  <a:pt x="4758010" y="1247811"/>
                </a:lnTo>
                <a:lnTo>
                  <a:pt x="0" y="1247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47860" y="6203950"/>
            <a:ext cx="9411440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Cold-start Users: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MAE, RMSE cao nhất ⟶ khó khăn dự đoán người dùng mới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Cold-start Items: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MAE, RMSE cao ⟶ khó khăn với sản phẩm mới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MAE thấp hơn so với users ⟶ Metadata của item hữu ích hơn user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Non-Cold start: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Có hiệu năng ổn nhất ⟶ hoạt động ổn với người dùng và sản phẩm quen thuộc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Sai số vẫn chưa thấp ⟶ mô hình chưa khai thác hết tiềm năng của dữ liệu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Triển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Khai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4530D-E8EF-F775-FBB3-6AC714300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31" y="1866900"/>
            <a:ext cx="11393538" cy="6415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83022" y="169444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183022" y="97250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313890" y="1899064"/>
            <a:ext cx="8375571" cy="4449522"/>
          </a:xfrm>
          <a:custGeom>
            <a:avLst/>
            <a:gdLst/>
            <a:ahLst/>
            <a:cxnLst/>
            <a:rect l="l" t="t" r="r" b="b"/>
            <a:pathLst>
              <a:path w="8375571" h="4449522">
                <a:moveTo>
                  <a:pt x="0" y="0"/>
                </a:moveTo>
                <a:lnTo>
                  <a:pt x="8375571" y="0"/>
                </a:lnTo>
                <a:lnTo>
                  <a:pt x="8375571" y="4449522"/>
                </a:lnTo>
                <a:lnTo>
                  <a:pt x="0" y="444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0184"/>
            <a:ext cx="804816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Giới Thiệu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77418" y="6553200"/>
            <a:ext cx="10848513" cy="2568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Hệ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thống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gợi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ý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dữ</a:t>
            </a:r>
            <a:r>
              <a:rPr lang="en-US" sz="23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liệu</a:t>
            </a:r>
            <a:r>
              <a:rPr lang="en-US" sz="23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tương</a:t>
            </a:r>
            <a:r>
              <a:rPr lang="en-US" sz="23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tác</a:t>
            </a:r>
            <a:r>
              <a:rPr lang="en-US" sz="23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với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để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đưa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đề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xuất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phù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hợp</a:t>
            </a:r>
            <a:endParaRPr lang="en-US" sz="23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lnSpc>
                <a:spcPts val="4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được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xây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không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chỉ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đưa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gợi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ý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sản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phẩm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cho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mà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còn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tập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trung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vào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mức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độ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tương</a:t>
            </a:r>
            <a:r>
              <a:rPr lang="en-US" sz="23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tác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với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endParaRPr lang="en-US" sz="23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lnSpc>
                <a:spcPts val="4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trải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nghiệm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tỷ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lệ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chuyển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đổi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doanh</a:t>
            </a:r>
            <a:r>
              <a:rPr lang="en-US" sz="23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thu</a:t>
            </a:r>
            <a:endParaRPr lang="en-US" sz="23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Triển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Khai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pic>
        <p:nvPicPr>
          <p:cNvPr id="6" name="bandicam 2025-06-09 15-39-38-072">
            <a:hlinkClick r:id="" action="ppaction://media"/>
            <a:extLst>
              <a:ext uri="{FF2B5EF4-FFF2-40B4-BE49-F238E27FC236}">
                <a16:creationId xmlns:a16="http://schemas.microsoft.com/office/drawing/2014/main" id="{0128ACF8-D814-B593-7A70-9BD08A368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1" y="1940651"/>
            <a:ext cx="12954000" cy="73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68947" y="98177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4384" y="390842"/>
            <a:ext cx="14072064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Triển</a:t>
            </a:r>
            <a:r>
              <a:rPr lang="en-US" sz="6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6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Khai</a:t>
            </a:r>
            <a:endParaRPr lang="en-US" sz="6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pic>
        <p:nvPicPr>
          <p:cNvPr id="4" name="bandicam 2025-05-24 23-55-00-620">
            <a:hlinkClick r:id="" action="ppaction://media"/>
            <a:extLst>
              <a:ext uri="{FF2B5EF4-FFF2-40B4-BE49-F238E27FC236}">
                <a16:creationId xmlns:a16="http://schemas.microsoft.com/office/drawing/2014/main" id="{FAEC5BB7-3B55-8EE4-F247-104F9CC121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554" end="3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733268"/>
            <a:ext cx="13868400" cy="78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99605" y="951636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Khó Khăn &amp; Hướng Cải Tiến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09693" y="2199560"/>
            <a:ext cx="14072063" cy="7332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Khó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khăn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Dữ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liệu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thưa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trận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sparse,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khó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embedding.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Cold-start: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User/Item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mới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thiếu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lịch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embedding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không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đầy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đủ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Mất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cân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Class 0 (view)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áp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đảo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đã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Focal Loss &amp; Class Weights, Recall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vẫn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thấp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(~42.12%)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Metadata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nhiễu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Một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số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tin metadata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gây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overfitting,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giảm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AUC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Attention: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Chỉ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áp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giữa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user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product embedding,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bỏ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qua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signal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(category, price, time)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Hướng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cải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tiến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Cold-start: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số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lượng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chất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lượng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metadata, transfer learning,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autoencoder/MLP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từ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metadata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để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embedding cold-start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Cân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Oversampling ở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add-to-cart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transaction, dung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kỹ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thuật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SMOTE/random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upsampling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Tối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ưu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</a:t>
            </a:r>
          </a:p>
          <a:p>
            <a:pPr marL="1077043" lvl="2" indent="-342900">
              <a:lnSpc>
                <a:spcPts val="3591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Áp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Transformer-based recommender (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SASRec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BERT4Rec)</a:t>
            </a:r>
          </a:p>
          <a:p>
            <a:pPr marL="1077043" lvl="2" indent="-342900">
              <a:lnSpc>
                <a:spcPts val="3591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MultiHeadAttention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với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nhiều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loại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input (category, price, session)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Cải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thiện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top-k: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Thêm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giai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đoạn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re-ranking (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ListNet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LambdaRank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).</a:t>
            </a:r>
          </a:p>
          <a:p>
            <a:pPr marL="553886" lvl="1" indent="-276943" algn="l">
              <a:lnSpc>
                <a:spcPts val="3591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Tối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ưu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hệ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thống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ma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trận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thưa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(CSR)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tính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toán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Batch inference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nhóm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897880" y="1948001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7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Cảm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ơn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quý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thầy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cô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và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hội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đồng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đã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dành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thời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gian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lắng</a:t>
            </a:r>
            <a:r>
              <a:rPr lang="en-US" sz="72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 </a:t>
            </a:r>
            <a:r>
              <a:rPr lang="en-US" sz="72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Arial" panose="020B0604020202020204" pitchFamily="34" charset="0"/>
                <a:sym typeface="Cormorant Garamond Bold Italics"/>
              </a:rPr>
              <a:t>nghe</a:t>
            </a:r>
            <a:endParaRPr lang="en-US" sz="7200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Arial" panose="020B0604020202020204" pitchFamily="34" charset="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8943" y="-22251"/>
            <a:ext cx="7869057" cy="10271151"/>
            <a:chOff x="0" y="0"/>
            <a:chExt cx="2072509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509" cy="2705159"/>
            </a:xfrm>
            <a:custGeom>
              <a:avLst/>
              <a:gdLst/>
              <a:ahLst/>
              <a:cxnLst/>
              <a:rect l="l" t="t" r="r" b="b"/>
              <a:pathLst>
                <a:path w="2072509" h="2705159">
                  <a:moveTo>
                    <a:pt x="0" y="0"/>
                  </a:moveTo>
                  <a:lnTo>
                    <a:pt x="2072509" y="0"/>
                  </a:lnTo>
                  <a:lnTo>
                    <a:pt x="2072509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2509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0184"/>
            <a:ext cx="939024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Trình Bày Vấn Đề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776" y="3248715"/>
            <a:ext cx="9035824" cy="229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Vấn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đề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thưa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cold-start (user/product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mới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mất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cân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bằng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tương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endParaRPr lang="en-US" sz="26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Lợi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ích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việc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kết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hợp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nhiều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đặc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trưng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phụ</a:t>
            </a:r>
            <a:r>
              <a:rPr lang="en-US" sz="2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(Metadata)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86321" y="2597057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Mục tiêu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33946" y="3248715"/>
            <a:ext cx="6938067" cy="402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Xử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lý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vấn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đề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cold-start,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thưa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mất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cân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bằng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endParaRPr lang="en-US" sz="26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Tích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hợp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Metadata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để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tăng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tính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cá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nhân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hoá</a:t>
            </a:r>
            <a:endParaRPr lang="en-US" sz="26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Xây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dựng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hệ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thống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gợi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ý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cá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nhân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hoá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hiệu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quả</a:t>
            </a:r>
            <a:endParaRPr lang="en-US" sz="26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82928" lvl="1" indent="-291464" algn="l">
              <a:lnSpc>
                <a:spcPts val="4589"/>
              </a:lnSpc>
              <a:buFont typeface="Arial"/>
              <a:buChar char="•"/>
            </a:pP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Cải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thiện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hiệu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suất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dự</a:t>
            </a:r>
            <a:r>
              <a:rPr lang="en-US" sz="2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đoán</a:t>
            </a:r>
            <a:endParaRPr lang="en-US" sz="26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8338" y="1171209"/>
            <a:ext cx="8118462" cy="4313395"/>
          </a:xfrm>
          <a:custGeom>
            <a:avLst/>
            <a:gdLst/>
            <a:ahLst/>
            <a:cxnLst/>
            <a:rect l="l" t="t" r="r" b="b"/>
            <a:pathLst>
              <a:path w="7728818" h="4366782">
                <a:moveTo>
                  <a:pt x="0" y="0"/>
                </a:moveTo>
                <a:lnTo>
                  <a:pt x="7728818" y="0"/>
                </a:lnTo>
                <a:lnTo>
                  <a:pt x="7728818" y="4366782"/>
                </a:lnTo>
                <a:lnTo>
                  <a:pt x="0" y="436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2283" y="132984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 Quan Phương Pháp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BA04FC8-19B7-392C-7F0F-5A24CFF04731}"/>
              </a:ext>
            </a:extLst>
          </p:cNvPr>
          <p:cNvSpPr txBox="1"/>
          <p:nvPr/>
        </p:nvSpPr>
        <p:spPr>
          <a:xfrm>
            <a:off x="2400300" y="5676900"/>
            <a:ext cx="13487400" cy="286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just">
              <a:lnSpc>
                <a:spcPts val="4589"/>
              </a:lnSpc>
              <a:buFont typeface="Arial"/>
              <a:buChar char="•"/>
            </a:pPr>
            <a:r>
              <a:rPr lang="vi-VN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Lọc theo nội dung (Content-based methods): 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Gợi ý dựa trên </a:t>
            </a: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đặc trưng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của sản phẩm và </a:t>
            </a: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sở thích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trước đó của người dùng</a:t>
            </a:r>
          </a:p>
          <a:p>
            <a:pPr marL="582928" lvl="1" indent="-291464" algn="just">
              <a:lnSpc>
                <a:spcPts val="4589"/>
              </a:lnSpc>
              <a:buFont typeface="Arial"/>
              <a:buChar char="•"/>
            </a:pPr>
            <a:r>
              <a:rPr lang="vi-VN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Lọc cộng tác (Collaborative filtering methods): 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Gợi ý dựa trên </a:t>
            </a: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mối quan hệ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giữa người dùng và sản phẩm</a:t>
            </a:r>
          </a:p>
          <a:p>
            <a:pPr marL="582928" lvl="1" indent="-291464" algn="just">
              <a:lnSpc>
                <a:spcPts val="4589"/>
              </a:lnSpc>
              <a:buFont typeface="Arial"/>
              <a:buChar char="•"/>
            </a:pP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 hình thuộc nhóm </a:t>
            </a:r>
            <a:r>
              <a:rPr lang="vi-VN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Hybrid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kết hợp cả lọc cộng tác (dựa vào tương tác) và thông tin nội dung (metadata) qua kiến </a:t>
            </a:r>
            <a:r>
              <a:rPr lang="vi-VN" sz="2000" dirty="0">
                <a:solidFill>
                  <a:srgbClr val="0F4662"/>
                </a:solidFill>
                <a:latin typeface="Quicksand" panose="020B0604020202020204" charset="0"/>
                <a:ea typeface="Quicksand"/>
                <a:cs typeface="Quicksand"/>
                <a:sym typeface="Quicksand"/>
              </a:rPr>
              <a:t>trúc</a:t>
            </a: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embeddings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(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)</a:t>
            </a:r>
            <a:r>
              <a:rPr lang="vi-VN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+ deep neural network.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24601" y="3428250"/>
            <a:ext cx="6406450" cy="4613391"/>
          </a:xfrm>
          <a:custGeom>
            <a:avLst/>
            <a:gdLst/>
            <a:ahLst/>
            <a:cxnLst/>
            <a:rect l="l" t="t" r="r" b="b"/>
            <a:pathLst>
              <a:path w="6406450" h="4613391">
                <a:moveTo>
                  <a:pt x="0" y="0"/>
                </a:moveTo>
                <a:lnTo>
                  <a:pt x="6406450" y="0"/>
                </a:lnTo>
                <a:lnTo>
                  <a:pt x="6406450" y="4613392"/>
                </a:lnTo>
                <a:lnTo>
                  <a:pt x="0" y="4613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24892"/>
              </p:ext>
            </p:extLst>
          </p:nvPr>
        </p:nvGraphicFramePr>
        <p:xfrm>
          <a:off x="8229600" y="2238125"/>
          <a:ext cx="9029701" cy="6721750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919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Phản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hồi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ngầm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định</a:t>
                      </a:r>
                      <a:endParaRPr lang="en-US" sz="18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Quicksand Bold"/>
                        <a:ea typeface="Quicksand Bold"/>
                        <a:cs typeface="Quicksand Bold"/>
                        <a:sym typeface="Quicksand Bold"/>
                      </a:endParaRP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sym typeface="Quicksand Bold"/>
                        </a:rPr>
                        <a:t>(Implicit Feedback)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Phản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hồi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tường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minh</a:t>
                      </a:r>
                      <a:endParaRPr lang="en-US" sz="18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Quicksand Bold"/>
                        <a:ea typeface="Quicksand Bold"/>
                        <a:cs typeface="Quicksand Bold"/>
                        <a:sym typeface="Quicksand Bold"/>
                      </a:endParaRP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/>
                          <a:sym typeface="Quicksand Bold"/>
                        </a:rPr>
                        <a:t>(Explicit Feedback)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575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Dữ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liệu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thu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thập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từ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hành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vi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người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dùng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Dữ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liệu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đánh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trực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tiếp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của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người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dùng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6644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Dữ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liệu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nhiều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và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dễ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thập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.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Không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cần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yêu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cầu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người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dùng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tương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tác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chủ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động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Dữ liệu chất lượng cao, phản ánh trực tiếp sở thích người dùng </a:t>
                      </a:r>
                      <a:endParaRPr lang="en-US" sz="11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33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Dữ liệu không rõ ràng, có thể nhiễu</a:t>
                      </a:r>
                      <a:endParaRPr lang="en-US" sz="11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Người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dùng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thường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ít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đánh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rõ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ràng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có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thể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thiên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lệch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 Liệu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4924"/>
            <a:chOff x="0" y="0"/>
            <a:chExt cx="4816593" cy="443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766"/>
            </a:xfrm>
            <a:custGeom>
              <a:avLst/>
              <a:gdLst/>
              <a:ahLst/>
              <a:cxnLst/>
              <a:rect l="l" t="t" r="r" b="b"/>
              <a:pathLst>
                <a:path w="4816592" h="443766">
                  <a:moveTo>
                    <a:pt x="0" y="0"/>
                  </a:moveTo>
                  <a:lnTo>
                    <a:pt x="4816592" y="0"/>
                  </a:lnTo>
                  <a:lnTo>
                    <a:pt x="4816592" y="443766"/>
                  </a:lnTo>
                  <a:lnTo>
                    <a:pt x="0" y="44376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9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81455" y="954252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72352"/>
              </p:ext>
            </p:extLst>
          </p:nvPr>
        </p:nvGraphicFramePr>
        <p:xfrm>
          <a:off x="917908" y="3375610"/>
          <a:ext cx="8607092" cy="4815889"/>
        </p:xfrm>
        <a:graphic>
          <a:graphicData uri="http://schemas.openxmlformats.org/drawingml/2006/table">
            <a:tbl>
              <a:tblPr/>
              <a:tblGrid>
                <a:gridCol w="430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7096">
                <a:tc>
                  <a:txBody>
                    <a:bodyPr/>
                    <a:lstStyle/>
                    <a:p>
                      <a:pPr algn="l">
                        <a:lnSpc>
                          <a:spcPts val="2833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RetailRocket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Recommender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Quicksand Bold" panose="020B0604020202020204" charset="0"/>
                      </a:endParaRPr>
                    </a:p>
                    <a:p>
                      <a:pPr algn="l">
                        <a:lnSpc>
                          <a:spcPts val="2833"/>
                        </a:lnSpc>
                      </a:pP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Phản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hồi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ngầm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định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)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33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Amazon Product Reviews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Quicksand Bold" panose="020B0604020202020204" charset="0"/>
                      </a:endParaRPr>
                    </a:p>
                    <a:p>
                      <a:pPr algn="l">
                        <a:lnSpc>
                          <a:spcPts val="2833"/>
                        </a:lnSpc>
                      </a:pP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Phản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hồi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tường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minh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 Bold" panose="020B0604020202020204" charset="0"/>
                          <a:ea typeface="Cormorant Garamond Bold"/>
                          <a:cs typeface="Cormorant Garamond Bold"/>
                          <a:sym typeface="Cormorant Garamond Bold"/>
                        </a:rPr>
                        <a:t>)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191">
                <a:tc>
                  <a:txBody>
                    <a:bodyPr/>
                    <a:lstStyle/>
                    <a:p>
                      <a:pPr algn="ctr">
                        <a:lnSpc>
                          <a:spcPts val="2833"/>
                        </a:lnSpc>
                        <a:defRPr/>
                      </a:pP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số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người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dùng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: 1,407,580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số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sản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phẩm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: 235,061</a:t>
                      </a: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số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tương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tác</a:t>
                      </a: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: 2,756,101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3"/>
                        </a:lnSpc>
                        <a:defRPr/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 số người dùng: 256,059</a:t>
                      </a:r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 số sản phẩm: 74,258</a:t>
                      </a: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Tổng số tương tác: 568,454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602">
                <a:tc>
                  <a:txBody>
                    <a:bodyPr/>
                    <a:lstStyle/>
                    <a:p>
                      <a:pPr algn="ctr">
                        <a:lnSpc>
                          <a:spcPts val="2833"/>
                        </a:lnSpc>
                        <a:defRPr/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 Shape: (2075521, 18) </a:t>
                      </a:r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 Shape: (296503, 18) </a:t>
                      </a: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 Shape: (593007, 18)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3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 Shape: (397917, 10) 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 Shape: (397917, 10) </a:t>
                      </a:r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 Shape: (113691, 10)</a:t>
                      </a:r>
                    </a:p>
                  </a:txBody>
                  <a:tcPr marL="214221" marR="214221" marT="214221" marB="214221" anchor="ctr">
                    <a:lnL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8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8587184" y="4126349"/>
            <a:ext cx="923068" cy="519226"/>
          </a:xfrm>
          <a:custGeom>
            <a:avLst/>
            <a:gdLst/>
            <a:ahLst/>
            <a:cxnLst/>
            <a:rect l="l" t="t" r="r" b="b"/>
            <a:pathLst>
              <a:path w="923068" h="519226">
                <a:moveTo>
                  <a:pt x="0" y="0"/>
                </a:moveTo>
                <a:lnTo>
                  <a:pt x="923068" y="0"/>
                </a:lnTo>
                <a:lnTo>
                  <a:pt x="923068" y="519226"/>
                </a:lnTo>
                <a:lnTo>
                  <a:pt x="0" y="51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046" y="3734381"/>
            <a:ext cx="1915001" cy="1005375"/>
          </a:xfrm>
          <a:custGeom>
            <a:avLst/>
            <a:gdLst/>
            <a:ahLst/>
            <a:cxnLst/>
            <a:rect l="l" t="t" r="r" b="b"/>
            <a:pathLst>
              <a:path w="1915001" h="1005375">
                <a:moveTo>
                  <a:pt x="0" y="0"/>
                </a:moveTo>
                <a:lnTo>
                  <a:pt x="1915001" y="0"/>
                </a:lnTo>
                <a:lnTo>
                  <a:pt x="1915001" y="1005376"/>
                </a:lnTo>
                <a:lnTo>
                  <a:pt x="0" y="100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05846" y="1999777"/>
            <a:ext cx="6498189" cy="3977183"/>
          </a:xfrm>
          <a:custGeom>
            <a:avLst/>
            <a:gdLst/>
            <a:ahLst/>
            <a:cxnLst/>
            <a:rect l="l" t="t" r="r" b="b"/>
            <a:pathLst>
              <a:path w="6498189" h="3977183">
                <a:moveTo>
                  <a:pt x="0" y="0"/>
                </a:moveTo>
                <a:lnTo>
                  <a:pt x="6498189" y="0"/>
                </a:lnTo>
                <a:lnTo>
                  <a:pt x="6498189" y="3977183"/>
                </a:lnTo>
                <a:lnTo>
                  <a:pt x="0" y="397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05846" y="6091628"/>
            <a:ext cx="6498189" cy="3852472"/>
          </a:xfrm>
          <a:custGeom>
            <a:avLst/>
            <a:gdLst/>
            <a:ahLst/>
            <a:cxnLst/>
            <a:rect l="l" t="t" r="r" b="b"/>
            <a:pathLst>
              <a:path w="6168751" h="3852472">
                <a:moveTo>
                  <a:pt x="0" y="0"/>
                </a:moveTo>
                <a:lnTo>
                  <a:pt x="6168751" y="0"/>
                </a:lnTo>
                <a:lnTo>
                  <a:pt x="6168751" y="3852472"/>
                </a:lnTo>
                <a:lnTo>
                  <a:pt x="0" y="3852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2" b="-3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 Liệu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CB1D08-E1AF-EDFD-EC39-43050891612F}"/>
              </a:ext>
            </a:extLst>
          </p:cNvPr>
          <p:cNvCxnSpPr/>
          <p:nvPr/>
        </p:nvCxnSpPr>
        <p:spPr>
          <a:xfrm>
            <a:off x="10505846" y="6057900"/>
            <a:ext cx="64981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4924"/>
            <a:chOff x="0" y="0"/>
            <a:chExt cx="4816593" cy="443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766"/>
            </a:xfrm>
            <a:custGeom>
              <a:avLst/>
              <a:gdLst/>
              <a:ahLst/>
              <a:cxnLst/>
              <a:rect l="l" t="t" r="r" b="b"/>
              <a:pathLst>
                <a:path w="4816592" h="443766">
                  <a:moveTo>
                    <a:pt x="0" y="0"/>
                  </a:moveTo>
                  <a:lnTo>
                    <a:pt x="4816592" y="0"/>
                  </a:lnTo>
                  <a:lnTo>
                    <a:pt x="4816592" y="443766"/>
                  </a:lnTo>
                  <a:lnTo>
                    <a:pt x="0" y="44376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9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3496" y="1907597"/>
            <a:ext cx="7681670" cy="3235903"/>
          </a:xfrm>
          <a:custGeom>
            <a:avLst/>
            <a:gdLst/>
            <a:ahLst/>
            <a:cxnLst/>
            <a:rect l="l" t="t" r="r" b="b"/>
            <a:pathLst>
              <a:path w="7681670" h="3235903">
                <a:moveTo>
                  <a:pt x="0" y="0"/>
                </a:moveTo>
                <a:lnTo>
                  <a:pt x="7681670" y="0"/>
                </a:lnTo>
                <a:lnTo>
                  <a:pt x="7681670" y="3235903"/>
                </a:lnTo>
                <a:lnTo>
                  <a:pt x="0" y="3235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3309" y="5396187"/>
            <a:ext cx="7681670" cy="3744814"/>
          </a:xfrm>
          <a:custGeom>
            <a:avLst/>
            <a:gdLst/>
            <a:ahLst/>
            <a:cxnLst/>
            <a:rect l="l" t="t" r="r" b="b"/>
            <a:pathLst>
              <a:path w="7681670" h="3744814">
                <a:moveTo>
                  <a:pt x="0" y="0"/>
                </a:moveTo>
                <a:lnTo>
                  <a:pt x="7681670" y="0"/>
                </a:lnTo>
                <a:lnTo>
                  <a:pt x="7681670" y="3744814"/>
                </a:lnTo>
                <a:lnTo>
                  <a:pt x="0" y="374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12045" y="1907597"/>
            <a:ext cx="8452140" cy="3569446"/>
          </a:xfrm>
          <a:custGeom>
            <a:avLst/>
            <a:gdLst/>
            <a:ahLst/>
            <a:cxnLst/>
            <a:rect l="l" t="t" r="r" b="b"/>
            <a:pathLst>
              <a:path w="7342899" h="3093196">
                <a:moveTo>
                  <a:pt x="0" y="0"/>
                </a:moveTo>
                <a:lnTo>
                  <a:pt x="7342899" y="0"/>
                </a:lnTo>
                <a:lnTo>
                  <a:pt x="7342899" y="3093196"/>
                </a:lnTo>
                <a:lnTo>
                  <a:pt x="0" y="309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61971" y="5477043"/>
            <a:ext cx="9519759" cy="3093922"/>
          </a:xfrm>
          <a:custGeom>
            <a:avLst/>
            <a:gdLst/>
            <a:ahLst/>
            <a:cxnLst/>
            <a:rect l="l" t="t" r="r" b="b"/>
            <a:pathLst>
              <a:path w="9519759" h="3093922">
                <a:moveTo>
                  <a:pt x="0" y="0"/>
                </a:moveTo>
                <a:lnTo>
                  <a:pt x="9519759" y="0"/>
                </a:lnTo>
                <a:lnTo>
                  <a:pt x="9519759" y="3093921"/>
                </a:lnTo>
                <a:lnTo>
                  <a:pt x="0" y="3093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154" y="9278839"/>
            <a:ext cx="1562969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Xử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lý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chuẩn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hoá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thành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liên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tục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(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giá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tuổi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thời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gian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)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trưng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rời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rạc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(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category_id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parent_category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giới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tính</a:t>
            </a:r>
            <a:r>
              <a:rPr lang="en-US" sz="2000" dirty="0">
                <a:solidFill>
                  <a:srgbClr val="0F4662"/>
                </a:solidFill>
                <a:latin typeface="Quicksand" panose="020B0604020202020204" charset="0"/>
                <a:ea typeface="Quicksand Bold"/>
                <a:cs typeface="Quicksand Bold"/>
                <a:sym typeface="Quicksand Bold"/>
              </a:rPr>
              <a:t>) 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⟶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phân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bố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không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đều</a:t>
            </a:r>
            <a:endParaRPr lang="en-US" sz="20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4924"/>
            <a:chOff x="0" y="0"/>
            <a:chExt cx="4816593" cy="443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766"/>
            </a:xfrm>
            <a:custGeom>
              <a:avLst/>
              <a:gdLst/>
              <a:ahLst/>
              <a:cxnLst/>
              <a:rect l="l" t="t" r="r" b="b"/>
              <a:pathLst>
                <a:path w="4816592" h="443766">
                  <a:moveTo>
                    <a:pt x="0" y="0"/>
                  </a:moveTo>
                  <a:lnTo>
                    <a:pt x="4816592" y="0"/>
                  </a:lnTo>
                  <a:lnTo>
                    <a:pt x="4816592" y="443766"/>
                  </a:lnTo>
                  <a:lnTo>
                    <a:pt x="0" y="44376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9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0307" y="1801871"/>
            <a:ext cx="12446557" cy="4496319"/>
          </a:xfrm>
          <a:custGeom>
            <a:avLst/>
            <a:gdLst/>
            <a:ahLst/>
            <a:cxnLst/>
            <a:rect l="l" t="t" r="r" b="b"/>
            <a:pathLst>
              <a:path w="12446557" h="4496319">
                <a:moveTo>
                  <a:pt x="0" y="0"/>
                </a:moveTo>
                <a:lnTo>
                  <a:pt x="12446557" y="0"/>
                </a:lnTo>
                <a:lnTo>
                  <a:pt x="12446557" y="4496319"/>
                </a:lnTo>
                <a:lnTo>
                  <a:pt x="0" y="449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73089" y="6568478"/>
            <a:ext cx="10941818" cy="1678484"/>
          </a:xfrm>
          <a:custGeom>
            <a:avLst/>
            <a:gdLst/>
            <a:ahLst/>
            <a:cxnLst/>
            <a:rect l="l" t="t" r="r" b="b"/>
            <a:pathLst>
              <a:path w="10941818" h="1678484">
                <a:moveTo>
                  <a:pt x="0" y="0"/>
                </a:moveTo>
                <a:lnTo>
                  <a:pt x="10941818" y="0"/>
                </a:lnTo>
                <a:lnTo>
                  <a:pt x="10941818" y="1678484"/>
                </a:lnTo>
                <a:lnTo>
                  <a:pt x="0" y="167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4384" y="390842"/>
            <a:ext cx="1407206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33452" y="2709270"/>
            <a:ext cx="459312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⟶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Dữ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liệu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bị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mất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cân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bằng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quá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mức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khiến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hình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có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thế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khó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phân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biệt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giữa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các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lớp</a:t>
            </a:r>
            <a:r>
              <a:rPr lang="en-US" sz="2000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hiếm</a:t>
            </a:r>
            <a:endParaRPr lang="en-US" sz="2000" b="1" dirty="0">
              <a:solidFill>
                <a:srgbClr val="0F4662"/>
              </a:solidFill>
              <a:latin typeface="Quicksand Bold" panose="020B0604020202020204" charset="0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73089" y="8502819"/>
            <a:ext cx="10941818" cy="104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Class weights: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cân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bằng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ảnh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hưởng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⟶ 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tránh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thiên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lệch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lớp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số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Focal loss: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giảm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ảnh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hưởng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mẫu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đoán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tập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trung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mẫu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khó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đoán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" y="2240275"/>
            <a:ext cx="16143031" cy="4540228"/>
          </a:xfrm>
          <a:custGeom>
            <a:avLst/>
            <a:gdLst/>
            <a:ahLst/>
            <a:cxnLst/>
            <a:rect l="l" t="t" r="r" b="b"/>
            <a:pathLst>
              <a:path w="16143031" h="4540228">
                <a:moveTo>
                  <a:pt x="0" y="0"/>
                </a:moveTo>
                <a:lnTo>
                  <a:pt x="16143031" y="0"/>
                </a:lnTo>
                <a:lnTo>
                  <a:pt x="16143031" y="4540227"/>
                </a:lnTo>
                <a:lnTo>
                  <a:pt x="0" y="4540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590184"/>
            <a:ext cx="162306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Thiết Kế Mô Hình Hybrid Recommendation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39201" y="7200900"/>
            <a:ext cx="8991600" cy="2125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just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2. Deep Neutral Network</a:t>
            </a:r>
          </a:p>
          <a:p>
            <a:pPr marL="215901" lvl="1" algn="just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ết hợp embeddings với các metadata dạng số/hạng mục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(giá sản phẩm, độ tuổi, giới tính)</a:t>
            </a:r>
          </a:p>
          <a:p>
            <a:pPr marL="215901" lvl="1" algn="just">
              <a:lnSpc>
                <a:spcPts val="2800"/>
              </a:lnSpc>
            </a:pP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Sau đó đưa toàn bộ vào một mạng DNN gồm nhiều lớp ẩn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để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 các mối quan hệ phi tuyến phức tạp giữa user, item và metadata</a:t>
            </a:r>
          </a:p>
          <a:p>
            <a:pPr marL="215901" lvl="1" algn="just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 Đ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ầu ra là xác suất tương tác hoặc điểm gợi ý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cho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FB98A-DD67-AC9F-F830-77119B952D70}"/>
              </a:ext>
            </a:extLst>
          </p:cNvPr>
          <p:cNvSpPr txBox="1"/>
          <p:nvPr/>
        </p:nvSpPr>
        <p:spPr>
          <a:xfrm>
            <a:off x="457200" y="7200900"/>
            <a:ext cx="8382000" cy="248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1" lvl="1" indent="-457200" algn="just">
              <a:lnSpc>
                <a:spcPts val="2800"/>
              </a:lnSpc>
              <a:buAutoNum type="arabicPeriod"/>
            </a:pPr>
            <a:r>
              <a:rPr lang="en-US" sz="2000" dirty="0" err="1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LightFM</a:t>
            </a:r>
            <a:r>
              <a:rPr lang="en-US" sz="2000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 Model</a:t>
            </a:r>
          </a:p>
          <a:p>
            <a:pPr marL="215901" lvl="1" algn="just">
              <a:lnSpc>
                <a:spcPts val="2800"/>
              </a:lnSpc>
            </a:pP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Thư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viện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LightFM là mô hình model-based collaborative filtering.</a:t>
            </a:r>
          </a:p>
          <a:p>
            <a:pPr marL="215901" lvl="1" algn="just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</a:t>
            </a: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ọc embeddings cho người dùng và sản phẩm từ:</a:t>
            </a:r>
          </a:p>
          <a:p>
            <a:pPr marL="558801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 liệu tương tác (view, click, transaction)</a:t>
            </a:r>
          </a:p>
          <a:p>
            <a:pPr marL="558801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Metadata như: giới tính, độ tuổi, thể loại sản phẩm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215901" lvl="1" algn="just">
              <a:lnSpc>
                <a:spcPts val="2800"/>
              </a:lnSpc>
            </a:pP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⟶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Trích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xuất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vector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nhúng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sản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phẩm</a:t>
            </a:r>
            <a:r>
              <a:rPr lang="en-US" sz="20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(embeddings)</a:t>
            </a:r>
          </a:p>
          <a:p>
            <a:pPr marL="215901" lvl="1" algn="just">
              <a:lnSpc>
                <a:spcPts val="2800"/>
              </a:lnSpc>
            </a:pPr>
            <a:endParaRPr lang="en-US" sz="20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54B39-AF51-9310-331C-537BA434A083}"/>
              </a:ext>
            </a:extLst>
          </p:cNvPr>
          <p:cNvSpPr txBox="1"/>
          <p:nvPr/>
        </p:nvSpPr>
        <p:spPr>
          <a:xfrm>
            <a:off x="752640" y="1866900"/>
            <a:ext cx="6410160" cy="3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hình</a:t>
            </a:r>
            <a:r>
              <a:rPr lang="en-US" sz="20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DNN Hybrid Recommendation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2151</Words>
  <Application>Microsoft Office PowerPoint</Application>
  <PresentationFormat>Custom</PresentationFormat>
  <Paragraphs>201</Paragraphs>
  <Slides>23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Quicksand</vt:lpstr>
      <vt:lpstr>Courier New</vt:lpstr>
      <vt:lpstr>Calibri</vt:lpstr>
      <vt:lpstr>Cormorant Garamond Bold Italics</vt:lpstr>
      <vt:lpstr>Aptos</vt:lpstr>
      <vt:lpstr>Quicksand Bold</vt:lpstr>
      <vt:lpstr>Quicksand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Thanh Nguyen</cp:lastModifiedBy>
  <cp:revision>9</cp:revision>
  <dcterms:created xsi:type="dcterms:W3CDTF">2006-08-16T00:00:00Z</dcterms:created>
  <dcterms:modified xsi:type="dcterms:W3CDTF">2025-06-11T16:30:25Z</dcterms:modified>
  <dc:identifier>DAGpL7mVJf4</dc:identifier>
</cp:coreProperties>
</file>